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70" r:id="rId4"/>
    <p:sldId id="271" r:id="rId5"/>
    <p:sldId id="272" r:id="rId6"/>
    <p:sldId id="258" r:id="rId7"/>
    <p:sldId id="280" r:id="rId8"/>
    <p:sldId id="257" r:id="rId9"/>
    <p:sldId id="273" r:id="rId10"/>
    <p:sldId id="274" r:id="rId11"/>
    <p:sldId id="275" r:id="rId12"/>
    <p:sldId id="259" r:id="rId13"/>
    <p:sldId id="260" r:id="rId14"/>
    <p:sldId id="261" r:id="rId15"/>
    <p:sldId id="262" r:id="rId16"/>
    <p:sldId id="276" r:id="rId17"/>
    <p:sldId id="263" r:id="rId18"/>
    <p:sldId id="268" r:id="rId19"/>
    <p:sldId id="277" r:id="rId20"/>
    <p:sldId id="264" r:id="rId21"/>
    <p:sldId id="265" r:id="rId22"/>
    <p:sldId id="266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75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6EE8AB-9ACC-194D-81E9-44824D427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1BA62D-35B3-4047-883F-93361C517B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B41D4-275C-294A-9471-93E15422582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4703A7-A519-B74D-B847-7B2B6DF3E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23700-A221-834A-8301-BD6CFD1D6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1D86A-B3E8-AD4B-90D7-89C5727B6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459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EA808-3323-FB48-972C-8677C2AF13D1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6876-9557-0D41-A288-B2C2151BA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665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8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 C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9F7EED-8A7C-BD4F-917C-467D743804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6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D400E-E5AC-AE43-98BB-7CB57DA824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F: les organisations façades du T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2EE4A-CB6E-6644-BFC0-4D7AC5F384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6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fiche de déclaration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DB802A-A99E-794B-A51E-AAB99121A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4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729A9B-F739-4447-B841-71276636CD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2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42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86876-9557-0D41-A288-B2C2151BAF2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3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ABFDC-F1AC-0344-BB57-568495BC1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1E8267-27F4-3742-B219-09DCC46BE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158BA9-441E-DB45-8FE3-86F775C2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696C-BCD2-4ABD-B2D4-F8D53D5BE840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374BE-CAE4-6447-BF98-11C01B1F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71E3C-D0F9-2C43-BB35-AE554A26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9D11E-7212-E645-93B7-9C8FA26D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2F2C4C-0EFC-DB43-95D4-9FD7F05B9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53127-041C-5646-9A7F-D98C77D8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3D9A-1FBA-4985-A0BC-C849ACDDFD59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E2B5F3-FE71-1C47-A329-8D54EA2E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AE162-1238-5844-BB0B-BCD8DEAA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5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AE6237-FCB8-1443-A9FD-DE44920C6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40412-0F20-EE45-B127-31FEAEDEB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D496B5-9F9F-D249-91A1-ED655A9E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4708-7B64-4C97-8F73-0924A605A133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C991D3-0280-9D4D-AD33-36E6B808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AE4F43-3451-D245-B65E-4CE777FC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8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03C16-3ADD-8048-B99C-1E097B2B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8B881-BCAA-1B4F-B920-003422D7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BFF95C-962E-294B-AE0B-1FEE49E9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F56-DEC6-4F06-A41B-DBFB057EBFB8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21217-E4F7-304F-A716-54654208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9F218-0DE9-B044-9806-72AD8FA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8B318-69A0-F844-ABED-52A7FE68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509579-C563-044A-93BF-320F8293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27894-5DE0-7C41-9249-08512DDA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5A5E-6448-4E4F-B706-4B215E80F14A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38093-0724-C648-947B-D6A48CC1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84D44-82BD-CF49-A23E-E24B2806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DD6BA-ECAD-5F49-9F30-2AA81D9D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3AA34-84E3-054C-996D-8356751D0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A393DC-E2D0-F44D-8135-9920F6BB7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A6707A-2911-2A49-AA3B-F1A1ED8B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4AC-0CEF-4122-BDDF-773A4FF5C439}" type="datetime1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81C79-0FB7-8C41-9704-7E1BAEF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5D9BAB-0702-3D49-8010-67BAACA5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12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A712C-F6BF-AD42-A496-E8700AE4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6811E-2A4C-EC47-B1BE-7CC09F0A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4741F9-53B0-9B47-8434-155819579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AE5648-CFB5-6043-A2EC-0EA4A356B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DB5E01-817A-664B-8801-AEA4D4C28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4A04CA-10E1-084D-8FFE-E90E4BA9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2447-25AC-41F8-80C0-4152508A5210}" type="datetime1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77D7EA-E4D3-454B-991C-46AABA14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B6F14C-783E-0341-AD39-BBCD937E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97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A3BB3-8C15-7846-B7A4-66B0427B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D59518-D76D-FC4A-B345-7B61405E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25CE-6F40-4D3C-B249-EF3A61C65A94}" type="datetime1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AE0365-B393-5E44-8AE0-14714B25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736512-FE53-9241-A56B-95FAECFE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5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C58E58-7293-B84B-88EF-B88C1943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8D4F-5037-446D-B0F9-444E04E39FEB}" type="datetime1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8FF4B6-FB57-CB4E-926E-33CD7837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8F7E29-2E7C-754B-BDD4-45D41D99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1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C123A-516A-6B45-BB46-0A7495ED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10ED9B-7FCE-C94D-B91B-29268003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821422-90D5-6747-9AE1-CD61542F7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AA03A3-5BC7-0346-A81F-17F5BB42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2164-95A5-4B2C-AED2-F3891E82CFAD}" type="datetime1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F98CB4-FD16-0547-A1A7-285F621D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2A2BB-33B2-3648-8164-95D4E7C9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9B7AC-0C14-0248-BB22-730570F6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2F5057-22F4-EB45-8885-B09C9CCF4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548884-CDE9-334B-AC12-33737CCA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1F36B2-3096-9246-A2CB-4BC5861A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8E64-78FA-4205-BB4E-3DE3675DAB15}" type="datetime1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040B20-8AE2-BB4B-9363-8F6404D4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3E39F0-D00C-6B49-A89C-7378ECE8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1B5432-E323-634D-A08C-1F9029BB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9D631C-A535-0641-8AC1-D28180123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538-5636-2043-8183-73B0B8685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CFF6-F2F4-4038-A80D-DE4C0C247647}" type="datetime1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3F77B-9CF9-CA41-AC98-222CCA8C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ARES 6/05/21  Corine AMMAR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ED6B0-6C62-764B-A323-86C88793D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1A9E-786E-F847-85EF-79D019DB0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2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doc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55D24-25E2-8243-B879-A8BE87228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/>
              <a:t>Euthanasie des Handicapés </a:t>
            </a:r>
            <a:r>
              <a:rPr lang="fr-FR" sz="3200" b="1" dirty="0"/>
              <a:t>dans l’Allemagne NAZIE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85447E-D796-3743-A655-DBB55BC1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680"/>
            <a:ext cx="4114800" cy="657669"/>
          </a:xfrm>
        </p:spPr>
        <p:txBody>
          <a:bodyPr/>
          <a:lstStyle/>
          <a:p>
            <a:r>
              <a:rPr lang="fr-FR" sz="1400" dirty="0"/>
              <a:t>ARES 6/05/21  Corine AMMAR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5204012" y="-941294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8" y="598488"/>
            <a:ext cx="1047750" cy="1047750"/>
          </a:xfrm>
          <a:prstGeom prst="rect">
            <a:avLst/>
          </a:prstGeom>
        </p:spPr>
      </p:pic>
      <p:pic>
        <p:nvPicPr>
          <p:cNvPr id="102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8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DAF77-05A1-6A4D-89A9-42D641F8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34" y="484094"/>
            <a:ext cx="9914965" cy="5692869"/>
          </a:xfrm>
        </p:spPr>
        <p:txBody>
          <a:bodyPr>
            <a:normAutofit lnSpcReduction="10000"/>
          </a:bodyPr>
          <a:lstStyle/>
          <a:p>
            <a:r>
              <a:rPr lang="fr-FR" sz="3200" b="1" u="sng" dirty="0"/>
              <a:t>Le décret du 18 aout 1939</a:t>
            </a:r>
            <a:r>
              <a:rPr lang="fr-FR" dirty="0"/>
              <a:t>, confidentiel , diffusé au Sage femmes et aux médecins, ordonne de remplir un formulaire (1 page) à la naissance d’enfants atteints de :</a:t>
            </a:r>
          </a:p>
          <a:p>
            <a:pPr marL="0" indent="0">
              <a:buNone/>
            </a:pPr>
            <a:r>
              <a:rPr lang="fr-FR" dirty="0"/>
              <a:t>1.Idiotie ou mongolisme, 2. Microcéphalie, 3. Hydrocéphalie sévère ou progressive, 4. difformités en tous genres, 5. paralysie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3 experts 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Werner Catel </a:t>
            </a:r>
            <a:r>
              <a:rPr lang="fr-FR" i="1" dirty="0"/>
              <a:t>(de l’enfant K),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Hanse Heinze, et Ernst Wentzler </a:t>
            </a:r>
            <a:r>
              <a:rPr lang="fr-FR" dirty="0"/>
              <a:t>: </a:t>
            </a:r>
            <a:r>
              <a:rPr lang="fr-FR" sz="3600" dirty="0">
                <a:solidFill>
                  <a:srgbClr val="FF0000"/>
                </a:solidFill>
              </a:rPr>
              <a:t>+</a:t>
            </a:r>
            <a:r>
              <a:rPr lang="fr-FR" dirty="0"/>
              <a:t> ou </a:t>
            </a:r>
            <a:r>
              <a:rPr lang="fr-FR" sz="4400" dirty="0">
                <a:solidFill>
                  <a:srgbClr val="00B0F0"/>
                </a:solidFill>
              </a:rPr>
              <a:t>- 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22 Centres de mise à mort : 5000 enfants tués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Observation, Evaluation, Expérimentation, Tuerie et dissection </a:t>
            </a:r>
          </a:p>
          <a:p>
            <a:r>
              <a:rPr lang="fr-FR" dirty="0"/>
              <a:t>Et dans le même temps : Désinformation des familles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FE36E1-1534-3F4D-9DCD-C23C1E47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10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" y="0"/>
            <a:ext cx="1505510" cy="13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Étoile à 5 branches 5"/>
          <p:cNvSpPr/>
          <p:nvPr/>
        </p:nvSpPr>
        <p:spPr>
          <a:xfrm>
            <a:off x="685800" y="4840941"/>
            <a:ext cx="497541" cy="470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7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7697A-D4E8-9D4C-91B4-AD07F8CA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4" y="320675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4. Tuer les adultes handicapés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B5DCD-A50B-C147-BFBE-D1EE4CC7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KdF avec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Bouhler</a:t>
            </a:r>
            <a:r>
              <a:rPr lang="fr-FR" sz="3200" dirty="0"/>
              <a:t> et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Brandt </a:t>
            </a:r>
            <a:r>
              <a:rPr lang="fr-FR" sz="3200" dirty="0"/>
              <a:t>,  avec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Viktor Brack</a:t>
            </a:r>
          </a:p>
          <a:p>
            <a:endParaRPr lang="fr-FR" sz="3200" dirty="0"/>
          </a:p>
          <a:p>
            <a:r>
              <a:rPr lang="fr-FR" sz="3200" dirty="0"/>
              <a:t>RMdI (ministère):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Herbert Linden </a:t>
            </a:r>
          </a:p>
          <a:p>
            <a:endParaRPr lang="fr-FR" sz="3200" dirty="0"/>
          </a:p>
          <a:p>
            <a:r>
              <a:rPr lang="fr-FR" sz="3200" dirty="0"/>
              <a:t>Médical: les psychiatres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Werner Heyde </a:t>
            </a:r>
            <a:r>
              <a:rPr lang="fr-FR" sz="3200" dirty="0"/>
              <a:t>, puis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Nitsche</a:t>
            </a:r>
          </a:p>
          <a:p>
            <a:endParaRPr lang="fr-FR" sz="3200" dirty="0"/>
          </a:p>
          <a:p>
            <a:r>
              <a:rPr lang="fr-FR" sz="3200" dirty="0"/>
              <a:t>L’autorisation d’Hitler antidaté au 1 sept 1939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3BC52B-37BB-FE4A-A914-77BDCB98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11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1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6AC7F-607C-AE41-B3BE-C42A7F02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343281" y="497418"/>
            <a:ext cx="2220849" cy="2404278"/>
          </a:xfrm>
        </p:spPr>
        <p:txBody>
          <a:bodyPr>
            <a:normAutofit/>
          </a:bodyPr>
          <a:lstStyle/>
          <a:p>
            <a:r>
              <a:rPr lang="fr-FR" dirty="0"/>
              <a:t>Doc </a:t>
            </a:r>
          </a:p>
        </p:txBody>
      </p:sp>
      <p:pic>
        <p:nvPicPr>
          <p:cNvPr id="4097" name="Picture 1" descr="page1image43402176">
            <a:extLst>
              <a:ext uri="{FF2B5EF4-FFF2-40B4-BE49-F238E27FC236}">
                <a16:creationId xmlns:a16="http://schemas.microsoft.com/office/drawing/2014/main" id="{CD841A67-8B76-E541-BE40-D9685B97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-1568450"/>
            <a:ext cx="81534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1image41334592">
            <a:extLst>
              <a:ext uri="{FF2B5EF4-FFF2-40B4-BE49-F238E27FC236}">
                <a16:creationId xmlns:a16="http://schemas.microsoft.com/office/drawing/2014/main" id="{9760D3DA-451D-D942-B9B3-7BFCC44B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14" y="-1568450"/>
            <a:ext cx="57113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1image57692768">
            <a:extLst>
              <a:ext uri="{FF2B5EF4-FFF2-40B4-BE49-F238E27FC236}">
                <a16:creationId xmlns:a16="http://schemas.microsoft.com/office/drawing/2014/main" id="{D69FE379-7656-054A-8C08-8520A1CA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232"/>
            <a:ext cx="12019420" cy="83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1image41334800">
            <a:extLst>
              <a:ext uri="{FF2B5EF4-FFF2-40B4-BE49-F238E27FC236}">
                <a16:creationId xmlns:a16="http://schemas.microsoft.com/office/drawing/2014/main" id="{97310FC0-154B-D141-95C9-49B738F9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17" y="-1568450"/>
            <a:ext cx="19694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1image43406400">
            <a:extLst>
              <a:ext uri="{FF2B5EF4-FFF2-40B4-BE49-F238E27FC236}">
                <a16:creationId xmlns:a16="http://schemas.microsoft.com/office/drawing/2014/main" id="{953CDB21-1FEB-C749-8123-8453522B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885" y="-1568450"/>
            <a:ext cx="866545" cy="3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ge1image43410624">
            <a:extLst>
              <a:ext uri="{FF2B5EF4-FFF2-40B4-BE49-F238E27FC236}">
                <a16:creationId xmlns:a16="http://schemas.microsoft.com/office/drawing/2014/main" id="{7F5AC779-6DD8-A847-947B-83996EC4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41" y="-1568449"/>
            <a:ext cx="2343610" cy="1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8B9BF4-CDEA-614C-ABFB-B8B2870B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12</a:t>
            </a:fld>
            <a:endParaRPr lang="fr-FR"/>
          </a:p>
        </p:txBody>
      </p:sp>
      <p:pic>
        <p:nvPicPr>
          <p:cNvPr id="11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045" y="5363742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8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6FC42-3FB2-1546-B3CF-540564A4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4" y="136526"/>
            <a:ext cx="8032376" cy="955296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800" dirty="0"/>
              <a:t>traduction du texte de l’autorisation d’Hitler</a:t>
            </a:r>
          </a:p>
        </p:txBody>
      </p:sp>
      <p:pic>
        <p:nvPicPr>
          <p:cNvPr id="5121" name="Picture 1" descr="page1image41335008">
            <a:extLst>
              <a:ext uri="{FF2B5EF4-FFF2-40B4-BE49-F238E27FC236}">
                <a16:creationId xmlns:a16="http://schemas.microsoft.com/office/drawing/2014/main" id="{D598A5CE-DB8A-D64F-A0BD-528DEB494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1091822"/>
            <a:ext cx="11232108" cy="52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3EB8C1-8CF3-9242-B24B-3ABA2AC3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13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" y="136526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0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DDDC0-4EEA-B64A-9505-09BC0AD9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188" y="354843"/>
            <a:ext cx="9242612" cy="668739"/>
          </a:xfrm>
        </p:spPr>
        <p:txBody>
          <a:bodyPr>
            <a:normAutofit/>
          </a:bodyPr>
          <a:lstStyle/>
          <a:p>
            <a:r>
              <a:rPr lang="fr-FR" sz="3200" dirty="0"/>
              <a:t>L’ organisation du T 4</a:t>
            </a:r>
          </a:p>
        </p:txBody>
      </p:sp>
      <p:pic>
        <p:nvPicPr>
          <p:cNvPr id="6145" name="Picture 1" descr="page1image41350352">
            <a:extLst>
              <a:ext uri="{FF2B5EF4-FFF2-40B4-BE49-F238E27FC236}">
                <a16:creationId xmlns:a16="http://schemas.microsoft.com/office/drawing/2014/main" id="{02DAF279-4C19-094F-95B4-2E35065D8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57300"/>
            <a:ext cx="10672761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234C2A-2643-DA43-991A-26C95737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14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9" y="113693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50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A6974-135C-9D48-AF98-8613E279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87"/>
            <a:ext cx="10515600" cy="1325563"/>
          </a:xfrm>
        </p:spPr>
        <p:txBody>
          <a:bodyPr/>
          <a:lstStyle/>
          <a:p>
            <a:r>
              <a:rPr lang="fr-FR" dirty="0"/>
              <a:t>F. </a:t>
            </a:r>
          </a:p>
        </p:txBody>
      </p:sp>
      <p:pic>
        <p:nvPicPr>
          <p:cNvPr id="7169" name="Picture 1" descr="page1image41166384">
            <a:extLst>
              <a:ext uri="{FF2B5EF4-FFF2-40B4-BE49-F238E27FC236}">
                <a16:creationId xmlns:a16="http://schemas.microsoft.com/office/drawing/2014/main" id="{07464548-3179-8446-8EC0-40FC2C0043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9"/>
            <a:ext cx="11844338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8087F9-52A1-394D-8103-6EB1CA1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27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9D7A98-EB2E-5449-BDBB-409B496B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820"/>
            <a:ext cx="10515600" cy="5056529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/>
              <a:t>Décret du RMdI du 21 sept 1939 de Leonardo Conti ‘enregistrement des hôpitaux publics et cliniques ‘ demandant :</a:t>
            </a:r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 les descriptifs de chaque institution: Q 2</a:t>
            </a:r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Ensuite chacune d’elle reçoit un lot de questionnaires: Q 1 et de fiches de déclaration à remplir pour chaque patient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491C53-66A2-7843-9854-7997CE72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16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2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97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B17EB-E525-114B-A618-462C5AA6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3" name="Picture 1" descr="page1image41335008">
            <a:extLst>
              <a:ext uri="{FF2B5EF4-FFF2-40B4-BE49-F238E27FC236}">
                <a16:creationId xmlns:a16="http://schemas.microsoft.com/office/drawing/2014/main" id="{B65027A3-FF01-4A4E-9AD8-0A96DBB9F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6"/>
            <a:ext cx="12106655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EBC311-7686-F244-B0D5-0F00660F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3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375F66-5B11-BC4C-A34A-494586CF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2475"/>
            <a:ext cx="10515600" cy="5832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3200" dirty="0"/>
              <a:t>Les formulaires des institutions remplis vont au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RMdI</a:t>
            </a:r>
            <a:r>
              <a:rPr lang="fr-FR" sz="3200" dirty="0"/>
              <a:t> (BAL):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Herbert Linden </a:t>
            </a:r>
            <a:r>
              <a:rPr lang="fr-FR" sz="3200" dirty="0"/>
              <a:t>les fait passer au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 du T 4</a:t>
            </a:r>
            <a:r>
              <a:rPr lang="fr-FR" sz="3200" dirty="0"/>
              <a:t>, qui les transmet au…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Le Niveau 1 : 1 groupe de psychiatres : </a:t>
            </a:r>
            <a:r>
              <a:rPr lang="fr-FR" sz="3200" dirty="0">
                <a:solidFill>
                  <a:srgbClr val="FF0000"/>
                </a:solidFill>
              </a:rPr>
              <a:t>+</a:t>
            </a:r>
            <a:r>
              <a:rPr lang="fr-FR" sz="3200" dirty="0"/>
              <a:t> </a:t>
            </a:r>
            <a:r>
              <a:rPr lang="fr-FR" sz="3200" b="1" dirty="0"/>
              <a:t>ou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B0F0"/>
                </a:solidFill>
              </a:rPr>
              <a:t>–  </a:t>
            </a:r>
            <a:r>
              <a:rPr lang="fr-FR" sz="3200" b="1" dirty="0"/>
              <a:t>ou ‘?’,  </a:t>
            </a:r>
            <a:r>
              <a:rPr lang="fr-FR" sz="3200" dirty="0"/>
              <a:t>puis…</a:t>
            </a:r>
          </a:p>
          <a:p>
            <a:r>
              <a:rPr lang="fr-FR" sz="3200" dirty="0"/>
              <a:t>Le Niveau 2 : experts psychiatre :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Herbert Linden</a:t>
            </a:r>
            <a:r>
              <a:rPr lang="fr-FR" sz="3200" dirty="0"/>
              <a:t> ,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Werner Heyde</a:t>
            </a:r>
            <a:r>
              <a:rPr lang="fr-FR" sz="3200" dirty="0"/>
              <a:t> , puis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Nitsche </a:t>
            </a:r>
            <a:r>
              <a:rPr lang="fr-FR" sz="3200" dirty="0"/>
              <a:t>: ils ne voient aucun dossier, puis …</a:t>
            </a:r>
          </a:p>
          <a:p>
            <a:endParaRPr lang="fr-FR" sz="3200" dirty="0"/>
          </a:p>
          <a:p>
            <a:r>
              <a:rPr lang="fr-FR" sz="3200" dirty="0"/>
              <a:t>La liste des patients </a:t>
            </a:r>
            <a:r>
              <a:rPr lang="fr-FR" sz="3200" dirty="0">
                <a:solidFill>
                  <a:srgbClr val="FF0000"/>
                </a:solidFill>
              </a:rPr>
              <a:t>+</a:t>
            </a:r>
            <a:r>
              <a:rPr lang="fr-FR" sz="3200" dirty="0"/>
              <a:t> est transmise à la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GEKRAT</a:t>
            </a:r>
            <a:r>
              <a:rPr lang="fr-FR" sz="3200" dirty="0"/>
              <a:t> , et aux institutions pour ‘préparer’ les patient</a:t>
            </a:r>
            <a:r>
              <a:rPr lang="fr-FR" sz="3600" dirty="0"/>
              <a:t>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6C11F9-27CB-CE4E-872E-1D392B41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18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0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9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BC9EF-F172-3C4A-8F8F-875E1074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1357732"/>
            <a:ext cx="10493188" cy="4998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Seulement après</a:t>
            </a:r>
            <a:r>
              <a:rPr lang="fr-FR" sz="3200" dirty="0"/>
              <a:t> la mort des patients  :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courriers </a:t>
            </a:r>
          </a:p>
          <a:p>
            <a:endParaRPr lang="fr-FR" sz="3200" dirty="0"/>
          </a:p>
          <a:p>
            <a:r>
              <a:rPr lang="fr-FR" sz="3200" dirty="0"/>
              <a:t>1.L'institution de ‘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livraison</a:t>
            </a:r>
            <a:r>
              <a:rPr lang="fr-FR" sz="3200" dirty="0"/>
              <a:t>’ envoyait une lettre standard aux familles pour les informer du transfert prochain…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2.Les centre de tueries dites institutions ‘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d’accueil’</a:t>
            </a:r>
            <a:r>
              <a:rPr lang="fr-FR" sz="3200" dirty="0"/>
              <a:t> prévenaient de l’arrivée…</a:t>
            </a:r>
          </a:p>
          <a:p>
            <a:endParaRPr lang="fr-FR" sz="3200" dirty="0"/>
          </a:p>
          <a:p>
            <a:r>
              <a:rPr lang="fr-FR" sz="3200" dirty="0"/>
              <a:t>3.Un dernier courrier pour transmettre : l’Information du décès , les condoléances, et prévenir de l’incinération avec proposition de demander l’urne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AA61C7-AF9A-964F-86A3-75865551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19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5D0789-8120-584B-85E4-64CD8989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FRIELANDER </a:t>
            </a:r>
            <a:r>
              <a:rPr lang="fr-FR" dirty="0"/>
              <a:t>: ‘Les origines de la Shoah: de l’euthanasie à la Solution finale’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TREGENZA </a:t>
            </a:r>
            <a:r>
              <a:rPr lang="fr-FR" dirty="0"/>
              <a:t>: ‘Aktion T 4, le secret d’Etat des nazis: l’extermination des handicapés physiques et mentaux’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 RICCIARDI Von PLATEN </a:t>
            </a:r>
            <a:r>
              <a:rPr lang="fr-FR" dirty="0"/>
              <a:t>: ‘L’extermination des malades mentaux dans l’Allemagne nazie’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BF1DE4-ED55-024F-83E1-F0D1D811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2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5" y="113693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8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E6D81-04A6-E44B-BD2C-7FFD8850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7" name="Picture 1" descr="page1image41345776">
            <a:extLst>
              <a:ext uri="{FF2B5EF4-FFF2-40B4-BE49-F238E27FC236}">
                <a16:creationId xmlns:a16="http://schemas.microsoft.com/office/drawing/2014/main" id="{63634E19-E822-7346-A34F-885A6AA60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358815"/>
            <a:ext cx="10782300" cy="61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466EE9-4174-5140-AB77-A1A9915E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9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4C6FD-A4D1-5A4F-A3C2-63EFE566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1" name="Picture 1" descr="page1image36754512">
            <a:extLst>
              <a:ext uri="{FF2B5EF4-FFF2-40B4-BE49-F238E27FC236}">
                <a16:creationId xmlns:a16="http://schemas.microsoft.com/office/drawing/2014/main" id="{DA6BDD13-2624-D540-841C-A942B9D944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365126"/>
            <a:ext cx="12858751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38D11B-3981-3146-B5D5-FEDAA335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25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13839-8E24-2746-8F86-A20E319C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5" name="Picture 1" descr="page1image36813856">
            <a:extLst>
              <a:ext uri="{FF2B5EF4-FFF2-40B4-BE49-F238E27FC236}">
                <a16:creationId xmlns:a16="http://schemas.microsoft.com/office/drawing/2014/main" id="{B44FFDB7-9A0E-D14C-935B-AC3092252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65126"/>
            <a:ext cx="11129962" cy="63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CEC0FA-3288-2D41-BB8B-62900D5C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32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D543B-D74C-374A-8D78-D8B96141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endParaRPr lang="fr-FR" dirty="0"/>
          </a:p>
          <a:p>
            <a:endParaRPr lang="fr-FR" sz="3200" dirty="0"/>
          </a:p>
          <a:p>
            <a:r>
              <a:rPr lang="fr-FR" sz="3600" dirty="0"/>
              <a:t>1ere phase du T 4 jusqu’en Aout 41 : 70 000 morts</a:t>
            </a:r>
          </a:p>
          <a:p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2</a:t>
            </a:r>
            <a:r>
              <a:rPr lang="fr-FR" sz="3600" baseline="30000" dirty="0"/>
              <a:t>nde</a:t>
            </a:r>
            <a:r>
              <a:rPr lang="fr-FR" sz="3600" dirty="0"/>
              <a:t> phase de T 4 : 14f13 : 65 000 morts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Au total : 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135 000  personnes décédées</a:t>
            </a:r>
            <a:r>
              <a:rPr lang="fr-FR" sz="3200" dirty="0"/>
              <a:t>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42D4AB-B0E1-AF48-A0B7-5AF04517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23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113693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5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F492C-C902-DD47-BA94-8CB9447D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635"/>
            <a:ext cx="10515600" cy="1250576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définition des mots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A067B-F45F-4946-B768-AF5DCBE8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211"/>
            <a:ext cx="10515600" cy="3944751"/>
          </a:xfrm>
        </p:spPr>
        <p:txBody>
          <a:bodyPr/>
          <a:lstStyle/>
          <a:p>
            <a:r>
              <a:rPr lang="fr-FR" dirty="0"/>
              <a:t>Ni euthanasie </a:t>
            </a:r>
          </a:p>
          <a:p>
            <a:r>
              <a:rPr lang="fr-FR" dirty="0"/>
              <a:t>Ni malades mentaux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s’agit d’une entreprise de meurtre sous l’égide de l’état </a:t>
            </a:r>
          </a:p>
          <a:p>
            <a:r>
              <a:rPr lang="fr-FR" dirty="0" err="1"/>
              <a:t>Lebensunwerten</a:t>
            </a:r>
            <a:r>
              <a:rPr lang="fr-FR" dirty="0"/>
              <a:t>: les vies ‘</a:t>
            </a:r>
            <a:r>
              <a:rPr lang="fr-FR" i="1" dirty="0"/>
              <a:t>indignes d’être vécues</a:t>
            </a:r>
            <a:r>
              <a:rPr lang="fr-FR" dirty="0"/>
              <a:t>’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458DA1-3C77-3740-A2E1-ACD5344F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3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5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7DF4F-096E-FF44-A934-81299BF3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24" y="365125"/>
            <a:ext cx="9403976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1. le cadre idéologique du génocide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EB0C1-26A1-9D4D-89C7-4B88CC97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Il grandit depuis plus de 50 ans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se développe en France, en Angleterre, en Italie, aux Etats-Unis et en Allemagne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En Allemagne </a:t>
            </a:r>
            <a:r>
              <a:rPr lang="fr-FR" dirty="0"/>
              <a:t>: Centralisation des pouvoirs, sa détermination, et ses amalgames entre les ‘</a:t>
            </a:r>
            <a:r>
              <a:rPr lang="fr-FR" i="1" dirty="0"/>
              <a:t>sous-hommes</a:t>
            </a:r>
            <a:r>
              <a:rPr lang="fr-FR" dirty="0"/>
              <a:t>’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Ewald METZER </a:t>
            </a:r>
            <a:r>
              <a:rPr lang="fr-FR" dirty="0"/>
              <a:t>: ‘les preuves’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B2601-5101-3748-875A-7387451C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4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224117" y="5931084"/>
            <a:ext cx="605118" cy="628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5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36DFC-D043-1644-A8AD-2B196096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424" y="320675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2. Exclure les Handicapés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39C70-019C-F441-A990-D7AF28FA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/>
              <a:t>Loi dite de stérilisation des Handicapés du 14 Juil. 1933 : ‘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 de prévention de la progéniture porteuse de maladies héréditaires</a:t>
            </a:r>
            <a:r>
              <a:rPr lang="fr-FR" sz="3200" dirty="0"/>
              <a:t>’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9 affections visées</a:t>
            </a:r>
            <a:r>
              <a:rPr lang="fr-FR" sz="3200" dirty="0"/>
              <a:t>: 1. débilité mentale congénitale, 2. schizophrénie, 3. psychose maniaco-dépressive, 4. épilepsie héréditaire, 5. Chorée de Huntington (appelé danse de Saint-Guy), 6. cécité héréditaire, 7. surdité héréditaire, 8. </a:t>
            </a:r>
            <a:r>
              <a:rPr lang="fr-FR" sz="3200"/>
              <a:t>difformités physiques héréditaires sévères, </a:t>
            </a:r>
            <a:r>
              <a:rPr lang="fr-FR" sz="3200" dirty="0"/>
              <a:t>9. alcoolisme sévère ou épisodique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A4052-A23B-FD40-8113-F6F21251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5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CE618-5CAE-CF49-98F5-66DA4598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29" y="217208"/>
            <a:ext cx="10515600" cy="1189355"/>
          </a:xfrm>
        </p:spPr>
        <p:txBody>
          <a:bodyPr/>
          <a:lstStyle/>
          <a:p>
            <a:r>
              <a:rPr lang="fr-FR" dirty="0"/>
              <a:t>Test d’évaluation des acquis</a:t>
            </a:r>
          </a:p>
        </p:txBody>
      </p:sp>
      <p:pic>
        <p:nvPicPr>
          <p:cNvPr id="2049" name="Picture 1" descr="page1image41325232">
            <a:extLst>
              <a:ext uri="{FF2B5EF4-FFF2-40B4-BE49-F238E27FC236}">
                <a16:creationId xmlns:a16="http://schemas.microsoft.com/office/drawing/2014/main" id="{A10E224B-129B-D641-987B-B7F2AE9C54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80"/>
            <a:ext cx="12192000" cy="54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07C476-D8B4-D047-BDBD-AF1E1449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6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4"/>
            <a:ext cx="1747556" cy="227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6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2412" y="284866"/>
            <a:ext cx="4531659" cy="1127076"/>
          </a:xfrm>
        </p:spPr>
        <p:txBody>
          <a:bodyPr/>
          <a:lstStyle/>
          <a:p>
            <a:r>
              <a:rPr lang="fr-FR" dirty="0"/>
              <a:t>Les stérilisations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cour de santé héréditaire: 1 juge et 2 médecins</a:t>
            </a:r>
          </a:p>
          <a:p>
            <a:r>
              <a:rPr lang="fr-FR" dirty="0"/>
              <a:t>La cour d’appel de santé héréditaire: 1 juge et 2 médecins </a:t>
            </a:r>
          </a:p>
          <a:p>
            <a:endParaRPr lang="fr-FR" dirty="0"/>
          </a:p>
          <a:p>
            <a:r>
              <a:rPr lang="fr-FR" dirty="0"/>
              <a:t>75% des dénonciations sont faites par des médecins</a:t>
            </a:r>
          </a:p>
          <a:p>
            <a:r>
              <a:rPr lang="fr-FR" dirty="0"/>
              <a:t>90% des cas jugés aboutissent à une stérilisation </a:t>
            </a:r>
          </a:p>
          <a:p>
            <a:endParaRPr lang="fr-FR" dirty="0"/>
          </a:p>
          <a:p>
            <a:r>
              <a:rPr lang="fr-FR" dirty="0"/>
              <a:t>Avant 1939: 300 000 stérilisations sont effectuées</a:t>
            </a:r>
          </a:p>
          <a:p>
            <a:r>
              <a:rPr lang="fr-FR" dirty="0"/>
              <a:t>Après 1939: 75 000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7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747556" cy="140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1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41354880">
            <a:extLst>
              <a:ext uri="{FF2B5EF4-FFF2-40B4-BE49-F238E27FC236}">
                <a16:creationId xmlns:a16="http://schemas.microsoft.com/office/drawing/2014/main" id="{6DF77804-A4B9-C347-B3A9-F2C5D4182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984" y="-772733"/>
            <a:ext cx="12649200" cy="8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D1B064-5EC8-4D40-B1EF-4F56B57D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ARES 6/05/21  Corine AMMAR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8</a:t>
            </a:fld>
            <a:endParaRPr lang="fr-FR"/>
          </a:p>
        </p:txBody>
      </p:sp>
      <p:pic>
        <p:nvPicPr>
          <p:cNvPr id="5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0" y="-481885"/>
            <a:ext cx="2500591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1C7AD-0A1A-EE48-BACF-C4423215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976" y="365125"/>
            <a:ext cx="9188824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3. Tuer les enfants handicapés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A17BB-5403-FE40-8BBD-96B673EC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L’enfant Knauer : prétexte</a:t>
            </a:r>
          </a:p>
          <a:p>
            <a:endParaRPr lang="fr-FR" dirty="0"/>
          </a:p>
          <a:p>
            <a:r>
              <a:rPr lang="fr-FR" sz="3200" dirty="0"/>
              <a:t>La KdF : place centrale de la chancellerie d’Hitler, dirigée par  </a:t>
            </a:r>
            <a:r>
              <a:rPr lang="fr-FR" sz="3200" b="1" u="sng" dirty="0"/>
              <a:t>BOUHLER</a:t>
            </a:r>
            <a:r>
              <a:rPr lang="fr-FR" sz="3200" dirty="0"/>
              <a:t> et </a:t>
            </a:r>
            <a:r>
              <a:rPr lang="fr-FR" sz="3200" b="1" u="sng" dirty="0"/>
              <a:t>BRANDT</a:t>
            </a:r>
            <a:r>
              <a:rPr lang="fr-FR" sz="3200" dirty="0"/>
              <a:t> </a:t>
            </a:r>
          </a:p>
          <a:p>
            <a:endParaRPr lang="fr-FR" sz="3200" dirty="0"/>
          </a:p>
          <a:p>
            <a:r>
              <a:rPr lang="fr-FR" sz="3200" dirty="0"/>
              <a:t>Dossier Top Secret : ‘le </a:t>
            </a:r>
            <a:r>
              <a:rPr lang="fr-FR" sz="3200" b="1" u="sng" dirty="0"/>
              <a:t>Comité du Reich  </a:t>
            </a:r>
            <a:r>
              <a:rPr lang="fr-FR" sz="3200" dirty="0"/>
              <a:t>pour la détection scientifique des maux héréditaires sévères ‘ : organisation fictive de la KdF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67AB9-C5FB-DB4D-9FC8-8ABE1B81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ARES 6/05/21  Corine AMMAR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1A9E-786E-F847-85EF-79D019DB038E}" type="slidenum">
              <a:rPr lang="fr-FR" smtClean="0"/>
              <a:t>9</a:t>
            </a:fld>
            <a:endParaRPr lang="fr-FR"/>
          </a:p>
        </p:txBody>
      </p:sp>
      <p:pic>
        <p:nvPicPr>
          <p:cNvPr id="6" name="E6D42769-68F5-4E87-8460-05E32B150158" descr="E6D42769-68F5-4E87-8460-05E32B150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" y="288505"/>
            <a:ext cx="1505510" cy="13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32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880</Words>
  <Application>Microsoft Macintosh PowerPoint</Application>
  <PresentationFormat>Grand écran</PresentationFormat>
  <Paragraphs>162</Paragraphs>
  <Slides>23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Euthanasie des Handicapés dans l’Allemagne NAZIE </vt:lpstr>
      <vt:lpstr>Présentation PowerPoint</vt:lpstr>
      <vt:lpstr> La définition des mots  </vt:lpstr>
      <vt:lpstr>Chapitre 1. le cadre idéologique du génocide </vt:lpstr>
      <vt:lpstr>Chapitre 2. Exclure les Handicapés</vt:lpstr>
      <vt:lpstr>Test d’évaluation des acquis</vt:lpstr>
      <vt:lpstr>Les stérilisations</vt:lpstr>
      <vt:lpstr>Présentation PowerPoint</vt:lpstr>
      <vt:lpstr>Chapitre 3. Tuer les enfants handicapés</vt:lpstr>
      <vt:lpstr>Présentation PowerPoint</vt:lpstr>
      <vt:lpstr>Chapitre 4. Tuer les adultes handicapés</vt:lpstr>
      <vt:lpstr>Doc </vt:lpstr>
      <vt:lpstr> traduction du texte de l’autorisation d’Hitler</vt:lpstr>
      <vt:lpstr>L’ organisation du T 4</vt:lpstr>
      <vt:lpstr>F.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Euthanasie des Handicapés </dc:title>
  <dc:creator>corine ammar</dc:creator>
  <cp:lastModifiedBy>corine ammar</cp:lastModifiedBy>
  <cp:revision>57</cp:revision>
  <dcterms:created xsi:type="dcterms:W3CDTF">2021-04-12T17:52:14Z</dcterms:created>
  <dcterms:modified xsi:type="dcterms:W3CDTF">2021-05-06T19:40:30Z</dcterms:modified>
</cp:coreProperties>
</file>